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599" cy="897599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599" cy="897599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59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4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0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Roboto"/>
              <a:buNone/>
              <a:defRPr b="0" i="0" sz="12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algn="ctr">
              <a:spcBef>
                <a:spcPts val="0"/>
              </a:spcBef>
              <a:buClr>
                <a:schemeClr val="dk2"/>
              </a:buClr>
              <a:buFont typeface="Roboto"/>
              <a:buNone/>
              <a:defRPr sz="1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algn="ctr">
              <a:spcBef>
                <a:spcPts val="0"/>
              </a:spcBef>
              <a:buClr>
                <a:schemeClr val="dk2"/>
              </a:buClr>
              <a:buFont typeface="Roboto"/>
              <a:buNone/>
              <a:defRPr sz="1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algn="ctr">
              <a:spcBef>
                <a:spcPts val="0"/>
              </a:spcBef>
              <a:buClr>
                <a:schemeClr val="dk2"/>
              </a:buClr>
              <a:buFont typeface="Roboto"/>
              <a:buNone/>
              <a:defRPr sz="1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algn="ctr">
              <a:spcBef>
                <a:spcPts val="0"/>
              </a:spcBef>
              <a:buClr>
                <a:schemeClr val="dk2"/>
              </a:buClr>
              <a:buFont typeface="Roboto"/>
              <a:buNone/>
              <a:defRPr sz="1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algn="ctr">
              <a:spcBef>
                <a:spcPts val="0"/>
              </a:spcBef>
              <a:buClr>
                <a:schemeClr val="dk2"/>
              </a:buClr>
              <a:buFont typeface="Roboto"/>
              <a:buNone/>
              <a:defRPr sz="1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algn="ctr">
              <a:spcBef>
                <a:spcPts val="0"/>
              </a:spcBef>
              <a:buClr>
                <a:schemeClr val="dk2"/>
              </a:buClr>
              <a:buFont typeface="Roboto"/>
              <a:buNone/>
              <a:defRPr sz="1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algn="ctr">
              <a:spcBef>
                <a:spcPts val="0"/>
              </a:spcBef>
              <a:buClr>
                <a:schemeClr val="dk2"/>
              </a:buClr>
              <a:buFont typeface="Roboto"/>
              <a:buNone/>
              <a:defRPr sz="1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algn="ctr">
              <a:spcBef>
                <a:spcPts val="0"/>
              </a:spcBef>
              <a:buClr>
                <a:schemeClr val="dk2"/>
              </a:buClr>
              <a:buFont typeface="Roboto"/>
              <a:buNone/>
              <a:defRPr sz="12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0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0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 flipH="1" rot="10800000">
            <a:off x="0" y="1685998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Shape 1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Shape 18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523540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 flipH="1" rot="10800000">
            <a:off x="0" y="1685998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Shape 23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Shape 24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471900" y="1919075"/>
            <a:ext cx="3999898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2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2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2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2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2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2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2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2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4694250" y="1919075"/>
            <a:ext cx="3999898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2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2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2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2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2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2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2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2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523540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/>
        </p:nvSpPr>
        <p:spPr>
          <a:xfrm flipH="1" rot="10800000">
            <a:off x="3276600" y="24"/>
            <a:ext cx="58674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Shape 30"/>
          <p:cNvSpPr/>
          <p:nvPr/>
        </p:nvSpPr>
        <p:spPr>
          <a:xfrm rot="-5400000">
            <a:off x="759149" y="2517450"/>
            <a:ext cx="5143499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Shape 31"/>
          <p:cNvSpPr txBox="1"/>
          <p:nvPr>
            <p:ph type="title"/>
          </p:nvPr>
        </p:nvSpPr>
        <p:spPr>
          <a:xfrm>
            <a:off x="226077" y="357800"/>
            <a:ext cx="2807999" cy="95339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2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lt1"/>
              </a:buClr>
              <a:buFont typeface="Roboto"/>
              <a:buNone/>
              <a:defRPr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lt1"/>
              </a:buClr>
              <a:buFont typeface="Roboto"/>
              <a:buNone/>
              <a:defRPr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lt1"/>
              </a:buClr>
              <a:buFont typeface="Roboto"/>
              <a:buNone/>
              <a:defRPr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lt1"/>
              </a:buClr>
              <a:buFont typeface="Roboto"/>
              <a:buNone/>
              <a:defRPr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lt1"/>
              </a:buClr>
              <a:buFont typeface="Roboto"/>
              <a:buNone/>
              <a:defRPr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lt1"/>
              </a:buClr>
              <a:buFont typeface="Roboto"/>
              <a:buNone/>
              <a:defRPr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lt1"/>
              </a:buClr>
              <a:buFont typeface="Roboto"/>
              <a:buNone/>
              <a:defRPr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lt1"/>
              </a:buClr>
              <a:buFont typeface="Roboto"/>
              <a:buNone/>
              <a:defRPr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226075" y="1465800"/>
            <a:ext cx="2807999" cy="31634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8523540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/>
        </p:nvSpPr>
        <p:spPr>
          <a:xfrm flipH="1">
            <a:off x="0" y="0"/>
            <a:ext cx="45720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Shape 36"/>
          <p:cNvSpPr/>
          <p:nvPr/>
        </p:nvSpPr>
        <p:spPr>
          <a:xfrm rot="5400000">
            <a:off x="1946423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198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Roboto"/>
              <a:buNone/>
              <a:defRPr b="0" i="0" sz="4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algn="ctr">
              <a:spcBef>
                <a:spcPts val="0"/>
              </a:spcBef>
              <a:buClr>
                <a:schemeClr val="dk2"/>
              </a:buClr>
              <a:buFont typeface="Roboto"/>
              <a:buNone/>
              <a:defRPr sz="4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algn="ctr">
              <a:spcBef>
                <a:spcPts val="0"/>
              </a:spcBef>
              <a:buClr>
                <a:schemeClr val="dk2"/>
              </a:buClr>
              <a:buFont typeface="Roboto"/>
              <a:buNone/>
              <a:defRPr sz="4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algn="ctr">
              <a:spcBef>
                <a:spcPts val="0"/>
              </a:spcBef>
              <a:buClr>
                <a:schemeClr val="dk2"/>
              </a:buClr>
              <a:buFont typeface="Roboto"/>
              <a:buNone/>
              <a:defRPr sz="4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algn="ctr">
              <a:spcBef>
                <a:spcPts val="0"/>
              </a:spcBef>
              <a:buClr>
                <a:schemeClr val="dk2"/>
              </a:buClr>
              <a:buFont typeface="Roboto"/>
              <a:buNone/>
              <a:defRPr sz="4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algn="ctr">
              <a:spcBef>
                <a:spcPts val="0"/>
              </a:spcBef>
              <a:buClr>
                <a:schemeClr val="dk2"/>
              </a:buClr>
              <a:buFont typeface="Roboto"/>
              <a:buNone/>
              <a:defRPr sz="4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algn="ctr">
              <a:spcBef>
                <a:spcPts val="0"/>
              </a:spcBef>
              <a:buClr>
                <a:schemeClr val="dk2"/>
              </a:buClr>
              <a:buFont typeface="Roboto"/>
              <a:buNone/>
              <a:defRPr sz="4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algn="ctr">
              <a:spcBef>
                <a:spcPts val="0"/>
              </a:spcBef>
              <a:buClr>
                <a:schemeClr val="dk2"/>
              </a:buClr>
              <a:buFont typeface="Roboto"/>
              <a:buNone/>
              <a:defRPr sz="4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algn="ctr">
              <a:spcBef>
                <a:spcPts val="0"/>
              </a:spcBef>
              <a:buClr>
                <a:schemeClr val="dk2"/>
              </a:buClr>
              <a:buFont typeface="Roboto"/>
              <a:buNone/>
              <a:defRPr sz="4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779466"/>
            <a:ext cx="4045198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21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21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21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21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21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21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21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21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21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523540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6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lt1"/>
              </a:buClr>
              <a:buFont typeface="Roboto"/>
              <a:buNone/>
              <a:defRPr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lt1"/>
              </a:buClr>
              <a:buFont typeface="Roboto"/>
              <a:buNone/>
              <a:defRPr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lt1"/>
              </a:buClr>
              <a:buFont typeface="Roboto"/>
              <a:buNone/>
              <a:defRPr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lt1"/>
              </a:buClr>
              <a:buFont typeface="Roboto"/>
              <a:buNone/>
              <a:defRPr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lt1"/>
              </a:buClr>
              <a:buFont typeface="Roboto"/>
              <a:buNone/>
              <a:defRPr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lt1"/>
              </a:buClr>
              <a:buFont typeface="Roboto"/>
              <a:buNone/>
              <a:defRPr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lt1"/>
              </a:buClr>
              <a:buFont typeface="Roboto"/>
              <a:buNone/>
              <a:defRPr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lt1"/>
              </a:buClr>
              <a:buFont typeface="Roboto"/>
              <a:buNone/>
              <a:defRPr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523540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460950" y="2065350"/>
            <a:ext cx="8222100" cy="101279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4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523540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 flipH="1" rot="10800000">
            <a:off x="0" y="656398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Shape 49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Shape 50"/>
          <p:cNvSpPr txBox="1"/>
          <p:nvPr>
            <p:ph type="title"/>
          </p:nvPr>
        </p:nvSpPr>
        <p:spPr>
          <a:xfrm>
            <a:off x="98250" y="16350"/>
            <a:ext cx="8826599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lt1"/>
              </a:buClr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lt1"/>
              </a:buClr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lt1"/>
              </a:buClr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lt1"/>
              </a:buClr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lt1"/>
              </a:buClr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lt1"/>
              </a:buClr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lt1"/>
              </a:buClr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lt1"/>
              </a:buClr>
              <a:buFont typeface="Roboto"/>
              <a:buNone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0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8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3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1999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0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lt1"/>
              </a:buClr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None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0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Roboto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460950" y="3482650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r>
              <a:rPr b="0" i="0" lang="en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Improving TSP Tour using Dynamic Programming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r>
              <a:t/>
            </a:r>
            <a:endParaRPr sz="2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r>
              <a:t/>
            </a:r>
            <a:endParaRPr sz="2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r>
              <a:t/>
            </a:r>
            <a:endParaRPr sz="2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r>
              <a:t/>
            </a:r>
            <a:endParaRPr sz="2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r>
              <a:rPr lang="en" sz="2400"/>
              <a:t>Team G2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r>
              <a:rPr b="0" i="0" lang="en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Intro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Roboto"/>
              <a:buNone/>
            </a:pPr>
            <a:r>
              <a:rPr b="0" i="0" lang="en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Given a graph, the problem is to find the shortest possible route that visits every vertex exactly once and returns to the starting point.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471900" y="570945"/>
            <a:ext cx="8222100" cy="767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r>
              <a:rPr b="0" i="0" lang="en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First point - Two Approach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471900" y="1919075"/>
            <a:ext cx="3999898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just">
              <a:lnSpc>
                <a:spcPct val="171429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Roboto"/>
              <a:buNone/>
            </a:pPr>
            <a:r>
              <a:rPr b="0" i="0" lang="en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Naive Solution:</a:t>
            </a:r>
          </a:p>
          <a:p>
            <a:pPr indent="0" lvl="0" marL="0" marR="0" rtl="0" algn="just">
              <a:lnSpc>
                <a:spcPct val="171429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Roboto"/>
              <a:buNone/>
            </a:pPr>
            <a:r>
              <a:rPr b="0" i="0" lang="en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1) Consider city 1 as the starting and ending point.</a:t>
            </a:r>
          </a:p>
          <a:p>
            <a:pPr indent="0" lvl="0" marL="0" marR="0" rtl="0" algn="just">
              <a:lnSpc>
                <a:spcPct val="171429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Roboto"/>
              <a:buNone/>
            </a:pPr>
            <a:r>
              <a:rPr b="0" i="0" lang="en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2) Generate all (n-1)! Permutation of cities.</a:t>
            </a:r>
          </a:p>
          <a:p>
            <a:pPr indent="0" lvl="0" marL="0" marR="0" rtl="0" algn="just">
              <a:lnSpc>
                <a:spcPct val="171429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Roboto"/>
              <a:buNone/>
            </a:pPr>
            <a:r>
              <a:rPr b="0" i="0" lang="en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3) Calculate cost of every permutation and keep track of minimum cost permutation.</a:t>
            </a:r>
          </a:p>
          <a:p>
            <a:pPr indent="0" lvl="0" marL="0" marR="0" rtl="0" algn="just">
              <a:lnSpc>
                <a:spcPct val="171429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Roboto"/>
              <a:buNone/>
            </a:pPr>
            <a:r>
              <a:rPr b="0" i="0" lang="en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4) Return the permutation with minimum cost.</a:t>
            </a:r>
          </a:p>
        </p:txBody>
      </p:sp>
      <p:sp>
        <p:nvSpPr>
          <p:cNvPr id="80" name="Shape 80"/>
          <p:cNvSpPr txBox="1"/>
          <p:nvPr>
            <p:ph idx="2" type="body"/>
          </p:nvPr>
        </p:nvSpPr>
        <p:spPr>
          <a:xfrm>
            <a:off x="4694250" y="1919075"/>
            <a:ext cx="3999898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Roboto"/>
              <a:buNone/>
            </a:pPr>
            <a:r>
              <a:rPr b="0" i="0" lang="en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Dynamic Solution:</a:t>
            </a:r>
          </a:p>
          <a:p>
            <a:pPr indent="-2921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Roboto"/>
              <a:buAutoNum type="arabicPeriod"/>
            </a:pPr>
            <a:r>
              <a:rPr b="0" i="0" lang="en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Dynamic Programming is a method of solving problems by breaking the solution into a set of steps or stages so that the solution of the problem can be viewed from a series of interrelated decisions</a:t>
            </a:r>
          </a:p>
          <a:p>
            <a:pPr indent="-2921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Roboto"/>
              <a:buAutoNum type="arabicPeriod"/>
            </a:pPr>
            <a:r>
              <a:rPr b="0" i="0" lang="en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Series of optimal decisions.</a:t>
            </a:r>
          </a:p>
          <a:p>
            <a:pPr indent="-2921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Roboto"/>
              <a:buAutoNum type="arabicPeriod"/>
            </a:pPr>
            <a:r>
              <a:rPr b="0" i="0" lang="en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Uses recursive approach.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226077" y="357800"/>
            <a:ext cx="2807999" cy="95339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r>
              <a:rPr b="0" i="0" lang="en" sz="2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Second point - Algorithm to solve</a:t>
            </a:r>
          </a:p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226075" y="1465800"/>
            <a:ext cx="2807999" cy="31634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highlight>
                  <a:srgbClr val="E0E0E0"/>
                </a:highlight>
                <a:latin typeface="Verdana"/>
                <a:ea typeface="Verdana"/>
                <a:cs typeface="Verdana"/>
                <a:sym typeface="Verdana"/>
              </a:rPr>
              <a:t>If size of S is 2, then S must be {1, i},</a:t>
            </a: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highlight>
                  <a:srgbClr val="E0E0E0"/>
                </a:highlight>
                <a:latin typeface="Verdana"/>
                <a:ea typeface="Verdana"/>
                <a:cs typeface="Verdana"/>
                <a:sym typeface="Verdana"/>
              </a:rPr>
              <a:t>C(S, i) = dist(1, i) </a:t>
            </a: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highlight>
                  <a:srgbClr val="E0E0E0"/>
                </a:highlight>
                <a:latin typeface="Verdana"/>
                <a:ea typeface="Verdana"/>
                <a:cs typeface="Verdana"/>
                <a:sym typeface="Verdana"/>
              </a:rPr>
              <a:t>Else if size of S is greater than 2.</a:t>
            </a: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r>
              <a:rPr b="0" i="0" lang="en" sz="900" u="none" cap="none" strike="noStrike">
                <a:solidFill>
                  <a:srgbClr val="000000"/>
                </a:solidFill>
                <a:highlight>
                  <a:srgbClr val="E0E0E0"/>
                </a:highlight>
                <a:latin typeface="Verdana"/>
                <a:ea typeface="Verdana"/>
                <a:cs typeface="Verdana"/>
                <a:sym typeface="Verdana"/>
              </a:rPr>
              <a:t>C(S, i) = min { C(S-{i}, j) + dis(j, i)} where j belongs to S, j != i and j != 1.</a:t>
            </a: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highlight>
                <a:srgbClr val="E0E0E0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87" name="Shape 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27726" y="152400"/>
            <a:ext cx="362288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265500" y="613800"/>
            <a:ext cx="4045199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b="0" i="0" lang="en" sz="2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Final point - Algorithm Complexity</a:t>
            </a:r>
          </a:p>
        </p:txBody>
      </p:sp>
      <p:sp>
        <p:nvSpPr>
          <p:cNvPr id="93" name="Shape 93"/>
          <p:cNvSpPr txBox="1"/>
          <p:nvPr>
            <p:ph idx="1" type="subTitle"/>
          </p:nvPr>
        </p:nvSpPr>
        <p:spPr>
          <a:xfrm>
            <a:off x="265500" y="2226152"/>
            <a:ext cx="4045199" cy="1788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Roboto"/>
              <a:buAutoNum type="arabicPeriod"/>
            </a:pPr>
            <a:r>
              <a:rPr b="0" i="0" lang="en" sz="21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Naive Approach - O(n!)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Roboto"/>
              <a:buAutoNum type="arabicPeriod"/>
            </a:pPr>
            <a:r>
              <a:rPr b="0" i="0" lang="en" sz="21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Dynamic Approach</a:t>
            </a:r>
          </a:p>
          <a:p>
            <a: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Roboto"/>
              <a:buAutoNum type="alphaLcPeriod"/>
            </a:pPr>
            <a:r>
              <a:rPr b="0" i="0" lang="en" sz="21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Our code - O(n</a:t>
            </a:r>
            <a:r>
              <a:rPr b="0" baseline="30000" i="0" lang="en" sz="21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b="0" i="0" lang="en" sz="21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2</a:t>
            </a:r>
            <a:r>
              <a:rPr b="0" baseline="30000" i="0" lang="en" sz="21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b="0" i="0" lang="en" sz="21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</a:p>
          <a:p>
            <a: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Roboto"/>
              <a:buAutoNum type="alphaLcPeriod"/>
            </a:pPr>
            <a:r>
              <a:rPr b="0" i="0" lang="en" sz="21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can achieve upto O((n</a:t>
            </a:r>
            <a:r>
              <a:rPr b="0" baseline="30000" i="0" lang="en" sz="21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(1/4+ǫk)k</a:t>
            </a:r>
            <a:r>
              <a:rPr b="0" i="0" lang="en" sz="21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r>
              <a:rPr b="0" baseline="30000" i="0" lang="en" sz="21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*</a:t>
            </a:r>
          </a:p>
        </p:txBody>
      </p:sp>
      <p:pic>
        <p:nvPicPr>
          <p:cNvPr descr="Black and white image of ladder handles coming out of the water onto a floating dock" id="94" name="Shape 94"/>
          <p:cNvPicPr preferRelativeResize="0"/>
          <p:nvPr/>
        </p:nvPicPr>
        <p:blipFill rotWithShape="1">
          <a:blip r:embed="rId3">
            <a:alphaModFix/>
          </a:blip>
          <a:srcRect b="2669" l="27777" r="9106" t="2669"/>
          <a:stretch/>
        </p:blipFill>
        <p:spPr>
          <a:xfrm>
            <a:off x="5355300" y="1069050"/>
            <a:ext cx="3005394" cy="3005398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Shape 95"/>
          <p:cNvSpPr txBox="1"/>
          <p:nvPr/>
        </p:nvSpPr>
        <p:spPr>
          <a:xfrm>
            <a:off x="570450" y="4395830"/>
            <a:ext cx="3456264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 Read this : https://arxiv.org/pdf/1703.05559.pdf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1522095" y="620783"/>
            <a:ext cx="6227100" cy="370659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r>
              <a:rPr b="1" i="0" lang="en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		Conclusion</a:t>
            </a:r>
            <a:br>
              <a:rPr b="0" i="0" lang="en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b="0" i="0" lang="en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2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Dy</a:t>
            </a:r>
            <a:r>
              <a:rPr lang="en" sz="2400"/>
              <a:t>na</a:t>
            </a:r>
            <a:r>
              <a:rPr b="0" i="0" lang="en" sz="2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mic solution reduces complexities and provide efficient solution.</a:t>
            </a:r>
            <a:br>
              <a:rPr b="0" i="0" lang="en" sz="2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226077" y="357800"/>
            <a:ext cx="2807999" cy="95339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r>
              <a:rPr b="0" i="0" lang="en" sz="3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Thanks!</a:t>
            </a:r>
          </a:p>
        </p:txBody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226075" y="1465800"/>
            <a:ext cx="2807999" cy="31634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</p:txBody>
      </p:sp>
      <p:pic>
        <p:nvPicPr>
          <p:cNvPr descr="Black and white upward shot of Golden Gate Bridge" id="107" name="Shape 107"/>
          <p:cNvPicPr preferRelativeResize="0"/>
          <p:nvPr/>
        </p:nvPicPr>
        <p:blipFill rotWithShape="1">
          <a:blip r:embed="rId3">
            <a:alphaModFix/>
          </a:blip>
          <a:srcRect b="0" l="19071" r="4852" t="9"/>
          <a:stretch/>
        </p:blipFill>
        <p:spPr>
          <a:xfrm>
            <a:off x="3274675" y="0"/>
            <a:ext cx="5869323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